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9"/>
  </p:notesMasterIdLst>
  <p:sldIdLst>
    <p:sldId id="256" r:id="rId5"/>
    <p:sldId id="260" r:id="rId6"/>
    <p:sldId id="258" r:id="rId7"/>
    <p:sldId id="261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0B0"/>
    <a:srgbClr val="666666"/>
    <a:srgbClr val="FC3729"/>
    <a:srgbClr val="FFFFFF"/>
    <a:srgbClr val="FAF8F4"/>
    <a:srgbClr val="3C3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46F890A9-2807-4EBB-B81D-B2AA78EC7F39}" styleName="Mørk stil 2 - uthevingsfarge 5 / uthevingsfarg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ys stil 2 - uthevingsfarg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ys stil 2 - uthevingsfarg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ys stil 2 - uthevingsfarg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ys stil 2 - uthevingsfarg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Temastil 1 - uthevingsfarg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ys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504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181B-EF25-4CCF-834A-A18BCD8FF0F0}" type="datetimeFigureOut">
              <a:rPr lang="nb-NO" smtClean="0"/>
              <a:t>20.04.2020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24DD3-E8F7-4CD9-855E-FCF8C936FD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180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26A1-9F2E-4A0F-A273-987D865FE9A5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918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3601" y="1868379"/>
            <a:ext cx="7245480" cy="65594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3601" y="2524318"/>
            <a:ext cx="7245480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pic>
        <p:nvPicPr>
          <p:cNvPr id="15" name="Bilde 14" descr="Hjertet(RGB)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2843"/>
            <a:ext cx="9144000" cy="1304925"/>
          </a:xfrm>
          <a:prstGeom prst="rect">
            <a:avLst/>
          </a:prstGeom>
        </p:spPr>
      </p:pic>
      <p:pic>
        <p:nvPicPr>
          <p:cNvPr id="17" name="Bilde 16" descr="Fagforbundet logo-0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51" y="528557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abell 3"/>
          <p:cNvSpPr>
            <a:spLocks noGrp="1"/>
          </p:cNvSpPr>
          <p:nvPr>
            <p:ph type="tbl" sz="quarter" idx="10"/>
          </p:nvPr>
        </p:nvSpPr>
        <p:spPr>
          <a:xfrm>
            <a:off x="588385" y="1514475"/>
            <a:ext cx="7695190" cy="2880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smtClean="0"/>
              <a:t>Klikk ikonet for å legge til en tabell</a:t>
            </a:r>
            <a:endParaRPr lang="nb-NO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88385" y="545112"/>
            <a:ext cx="7967232" cy="85725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5" name="Bilde 4" descr="Fagforbundet logo-0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2" y="4585429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32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3601" y="1868379"/>
            <a:ext cx="7245480" cy="65594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3601" y="2524318"/>
            <a:ext cx="7245480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pic>
        <p:nvPicPr>
          <p:cNvPr id="7" name="Bilde 6" descr="Fagforbundet logo-0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51" y="528557"/>
            <a:ext cx="1574660" cy="291958"/>
          </a:xfrm>
          <a:prstGeom prst="rect">
            <a:avLst/>
          </a:prstGeom>
        </p:spPr>
      </p:pic>
      <p:pic>
        <p:nvPicPr>
          <p:cNvPr id="9" name="Bilde 8" descr="Hjertet(RGB)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2843"/>
            <a:ext cx="914400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156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8385" y="1590457"/>
            <a:ext cx="7967230" cy="2825540"/>
          </a:xfrm>
        </p:spPr>
        <p:txBody>
          <a:bodyPr/>
          <a:lstStyle>
            <a:lvl1pPr marL="342900" indent="-342900">
              <a:lnSpc>
                <a:spcPct val="100000"/>
              </a:lnSpc>
              <a:spcAft>
                <a:spcPts val="1800"/>
              </a:spcAft>
              <a:buSzPct val="100000"/>
              <a:buFontTx/>
              <a:buBlip>
                <a:blip r:embed="rId2"/>
              </a:buBlip>
              <a:defRPr u="none" strike="noStrike">
                <a:ln>
                  <a:noFill/>
                </a:ln>
              </a:defRPr>
            </a:lvl1pPr>
            <a:lvl2pPr>
              <a:spcAft>
                <a:spcPts val="600"/>
              </a:spcAft>
              <a:buClr>
                <a:srgbClr val="FC3729"/>
              </a:buClr>
              <a:defRPr/>
            </a:lvl2pPr>
            <a:lvl3pPr>
              <a:spcAft>
                <a:spcPts val="600"/>
              </a:spcAft>
              <a:buClr>
                <a:srgbClr val="FC3729"/>
              </a:buClr>
              <a:defRPr/>
            </a:lvl3pPr>
            <a:lvl4pPr>
              <a:spcAft>
                <a:spcPts val="600"/>
              </a:spcAft>
              <a:buClr>
                <a:srgbClr val="FC3729"/>
              </a:buClr>
              <a:defRPr/>
            </a:lvl4pPr>
            <a:lvl5pPr>
              <a:spcAft>
                <a:spcPts val="600"/>
              </a:spcAft>
              <a:buClr>
                <a:srgbClr val="FC3729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8385" y="545112"/>
            <a:ext cx="7967232" cy="85725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4" name="Bilde 3" descr="Fagforbundet logo-07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2" y="4585429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385" y="545112"/>
            <a:ext cx="7967232" cy="85725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385" y="1392379"/>
            <a:ext cx="7967230" cy="2778932"/>
          </a:xfrm>
        </p:spPr>
        <p:txBody>
          <a:bodyPr/>
          <a:lstStyle>
            <a:lvl1pPr marL="342900" indent="-342000">
              <a:lnSpc>
                <a:spcPct val="100000"/>
              </a:lnSpc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  <a:defRPr sz="1600" u="none" strike="noStrike">
                <a:ln>
                  <a:noFill/>
                </a:ln>
              </a:defRPr>
            </a:lvl1pPr>
            <a:lvl2pPr>
              <a:spcAft>
                <a:spcPts val="600"/>
              </a:spcAft>
              <a:buClr>
                <a:srgbClr val="FC3729"/>
              </a:buClr>
              <a:defRPr/>
            </a:lvl2pPr>
            <a:lvl3pPr>
              <a:spcAft>
                <a:spcPts val="600"/>
              </a:spcAft>
              <a:buClr>
                <a:srgbClr val="FC3729"/>
              </a:buClr>
              <a:defRPr/>
            </a:lvl3pPr>
            <a:lvl4pPr>
              <a:spcAft>
                <a:spcPts val="600"/>
              </a:spcAft>
              <a:buClr>
                <a:srgbClr val="FC3729"/>
              </a:buClr>
              <a:defRPr/>
            </a:lvl4pPr>
            <a:lvl5pPr>
              <a:buClr>
                <a:srgbClr val="FC3729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pic>
        <p:nvPicPr>
          <p:cNvPr id="12" name="Bilde 11" descr="Fagforbundet logo-0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2" y="4585429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14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385" y="545112"/>
            <a:ext cx="5119007" cy="85725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0"/>
          </p:nvPr>
        </p:nvSpPr>
        <p:spPr>
          <a:xfrm>
            <a:off x="588963" y="1386874"/>
            <a:ext cx="5118429" cy="2166937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742950" indent="-285750">
              <a:buClr>
                <a:srgbClr val="FC3729"/>
              </a:buClr>
              <a:buFont typeface="Arial"/>
              <a:buChar char="•"/>
              <a:defRPr/>
            </a:lvl2pPr>
            <a:lvl3pPr marL="1200150" indent="-285750">
              <a:buClr>
                <a:srgbClr val="FC3729"/>
              </a:buClr>
              <a:buFont typeface="Lucida Grande"/>
              <a:buChar char="‑"/>
              <a:defRPr/>
            </a:lvl3pPr>
            <a:lvl4pPr>
              <a:buClr>
                <a:srgbClr val="FC3729"/>
              </a:buClr>
              <a:defRPr/>
            </a:lvl4pPr>
            <a:lvl5pPr>
              <a:buClr>
                <a:srgbClr val="FC3729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9" name="Bilde 8" descr="Fagforbundet logo-0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2" y="4585429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26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/>
          <p:cNvSpPr>
            <a:spLocks noGrp="1"/>
          </p:cNvSpPr>
          <p:nvPr>
            <p:ph type="pic" sz="quarter" idx="11" hasCustomPrompt="1"/>
          </p:nvPr>
        </p:nvSpPr>
        <p:spPr>
          <a:xfrm>
            <a:off x="4918127" y="568173"/>
            <a:ext cx="3672000" cy="403099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 dirty="0" smtClean="0"/>
              <a:t>Bilde</a:t>
            </a:r>
            <a:endParaRPr lang="nb-NO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88385" y="656721"/>
            <a:ext cx="3640950" cy="1096348"/>
          </a:xfrm>
        </p:spPr>
        <p:txBody>
          <a:bodyPr/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14" name="Plassholder for tekst 4"/>
          <p:cNvSpPr>
            <a:spLocks noGrp="1"/>
          </p:cNvSpPr>
          <p:nvPr>
            <p:ph type="body" sz="quarter" idx="10"/>
          </p:nvPr>
        </p:nvSpPr>
        <p:spPr>
          <a:xfrm>
            <a:off x="588385" y="1864476"/>
            <a:ext cx="3641527" cy="2177997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742950" indent="-285750">
              <a:buClr>
                <a:srgbClr val="FC3729"/>
              </a:buClr>
              <a:buFont typeface="Arial"/>
              <a:buChar char="•"/>
              <a:defRPr/>
            </a:lvl2pPr>
            <a:lvl3pPr marL="1200150" indent="-285750">
              <a:buClr>
                <a:srgbClr val="FC3729"/>
              </a:buClr>
              <a:buFont typeface="Lucida Grande"/>
              <a:buChar char="‑"/>
              <a:defRPr/>
            </a:lvl3pPr>
            <a:lvl4pPr>
              <a:buClr>
                <a:srgbClr val="FC3729"/>
              </a:buClr>
              <a:defRPr/>
            </a:lvl4pPr>
            <a:lvl5pPr>
              <a:buClr>
                <a:srgbClr val="FC3729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pic>
        <p:nvPicPr>
          <p:cNvPr id="20" name="Bilde 19" descr="Fagforbundet logo-0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2" y="4599171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408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20580" y="657297"/>
            <a:ext cx="3672000" cy="1095771"/>
          </a:xfrm>
        </p:spPr>
        <p:txBody>
          <a:bodyPr/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12"/>
          </p:nvPr>
        </p:nvSpPr>
        <p:spPr>
          <a:xfrm>
            <a:off x="4921734" y="1864476"/>
            <a:ext cx="3672000" cy="2177997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742950" indent="-285750">
              <a:buClr>
                <a:srgbClr val="FC3729"/>
              </a:buClr>
              <a:buFont typeface="Arial"/>
              <a:buChar char="•"/>
              <a:defRPr/>
            </a:lvl2pPr>
            <a:lvl3pPr marL="1200150" indent="-285750">
              <a:buClr>
                <a:srgbClr val="FC3729"/>
              </a:buClr>
              <a:buFont typeface="Lucida Grande"/>
              <a:buChar char="‑"/>
              <a:defRPr/>
            </a:lvl3pPr>
            <a:lvl4pPr>
              <a:buClr>
                <a:srgbClr val="FC3729"/>
              </a:buClr>
              <a:defRPr/>
            </a:lvl4pPr>
            <a:lvl5pPr>
              <a:buClr>
                <a:srgbClr val="FC3729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12" name="Plassholder for bilde 6"/>
          <p:cNvSpPr>
            <a:spLocks noGrp="1"/>
          </p:cNvSpPr>
          <p:nvPr>
            <p:ph type="pic" sz="quarter" idx="13" hasCustomPrompt="1"/>
          </p:nvPr>
        </p:nvSpPr>
        <p:spPr>
          <a:xfrm>
            <a:off x="681361" y="568174"/>
            <a:ext cx="3672000" cy="3124952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b-NO" dirty="0" smtClean="0"/>
              <a:t>Bilde</a:t>
            </a:r>
            <a:endParaRPr lang="nb-NO" dirty="0"/>
          </a:p>
        </p:txBody>
      </p:sp>
      <p:pic>
        <p:nvPicPr>
          <p:cNvPr id="18" name="Bilde 17" descr="Fagforbundet logo-0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61" y="4645639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91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/>
          <p:cNvSpPr>
            <a:spLocks noGrp="1"/>
          </p:cNvSpPr>
          <p:nvPr>
            <p:ph type="body" sz="quarter" idx="10"/>
          </p:nvPr>
        </p:nvSpPr>
        <p:spPr>
          <a:xfrm>
            <a:off x="623888" y="651737"/>
            <a:ext cx="5760000" cy="315277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2500" b="0" i="0"/>
            </a:lvl1pPr>
            <a:lvl2pPr marL="742950" indent="-285750">
              <a:spcAft>
                <a:spcPts val="600"/>
              </a:spcAft>
              <a:buClr>
                <a:srgbClr val="FC3729"/>
              </a:buClr>
              <a:buFont typeface="Arial"/>
              <a:buChar char="•"/>
              <a:defRPr/>
            </a:lvl2pPr>
            <a:lvl3pPr marL="1143000" indent="-228600">
              <a:spcAft>
                <a:spcPts val="600"/>
              </a:spcAft>
              <a:buClr>
                <a:srgbClr val="FC3729"/>
              </a:buClr>
              <a:buFont typeface="Lucida Grande"/>
              <a:buChar char="-"/>
              <a:defRPr/>
            </a:lvl3pPr>
            <a:lvl4pPr marL="1600200" indent="-228600">
              <a:spcAft>
                <a:spcPts val="600"/>
              </a:spcAft>
              <a:buClr>
                <a:srgbClr val="FC3729"/>
              </a:buClr>
              <a:buFont typeface="Arial"/>
              <a:buChar char="•"/>
              <a:defRPr/>
            </a:lvl4pPr>
            <a:lvl5pPr>
              <a:spcAft>
                <a:spcPts val="600"/>
              </a:spcAft>
              <a:buClr>
                <a:srgbClr val="FC3729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12" name="Bilde 11" descr="Fagforbundet logo-0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2" y="4585429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48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88385" y="545112"/>
            <a:ext cx="7967232" cy="85725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pic>
        <p:nvPicPr>
          <p:cNvPr id="8" name="Bilde 7" descr="Fagforbundet logo-0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2" y="4585429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Fagforbundet logo-0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2" y="4585429"/>
            <a:ext cx="1574660" cy="29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9913" y="1888341"/>
            <a:ext cx="7424176" cy="640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912" y="2522955"/>
            <a:ext cx="7424176" cy="1749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67" r:id="rId3"/>
    <p:sldLayoutId id="2147493468" r:id="rId4"/>
    <p:sldLayoutId id="2147493469" r:id="rId5"/>
    <p:sldLayoutId id="2147493470" r:id="rId6"/>
    <p:sldLayoutId id="2147493471" r:id="rId7"/>
    <p:sldLayoutId id="2147493461" r:id="rId8"/>
    <p:sldLayoutId id="2147493462" r:id="rId9"/>
    <p:sldLayoutId id="2147493474" r:id="rId10"/>
    <p:sldLayoutId id="2147493472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rgbClr val="3C3C3B"/>
          </a:solidFill>
          <a:latin typeface="Source Sans Pro"/>
          <a:ea typeface="+mj-ea"/>
          <a:cs typeface="Source Sans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C3729"/>
        </a:buClr>
        <a:buFont typeface="Source Sans Pro" panose="020B0503030403020204" pitchFamily="34" charset="0"/>
        <a:buChar char="→"/>
        <a:defRPr sz="1600" kern="1200">
          <a:solidFill>
            <a:srgbClr val="3C3C3B"/>
          </a:solidFill>
          <a:latin typeface="Source Sans Pro"/>
          <a:ea typeface="+mn-ea"/>
          <a:cs typeface="Source Sans Pro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C3729"/>
        </a:buClr>
        <a:buFont typeface="Arial" panose="020B0604020202020204" pitchFamily="34" charset="0"/>
        <a:buChar char="›"/>
        <a:defRPr sz="1600" kern="1200">
          <a:solidFill>
            <a:srgbClr val="3C3C3B"/>
          </a:solidFill>
          <a:latin typeface="Source Sans Pro"/>
          <a:ea typeface="+mn-ea"/>
          <a:cs typeface="Source Sans Pro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C3729"/>
        </a:buClr>
        <a:buFont typeface="Source Sans Pro" panose="020B0503030403020204" pitchFamily="34" charset="0"/>
        <a:buChar char="»"/>
        <a:defRPr sz="1600" kern="1200">
          <a:solidFill>
            <a:srgbClr val="3C3C3B"/>
          </a:solidFill>
          <a:latin typeface="Source Sans Pro"/>
          <a:ea typeface="+mn-ea"/>
          <a:cs typeface="Source Sans Pro"/>
        </a:defRPr>
      </a:lvl3pPr>
      <a:lvl4pPr marL="1657350" indent="-285750" algn="l" defTabSz="457200" rtl="0" eaLnBrk="1" latinLnBrk="0" hangingPunct="1">
        <a:spcBef>
          <a:spcPct val="20000"/>
        </a:spcBef>
        <a:buClr>
          <a:srgbClr val="FC3729"/>
        </a:buClr>
        <a:buFont typeface="Source Sans Pro" panose="020B0503030403020204" pitchFamily="34" charset="0"/>
        <a:buChar char="‒"/>
        <a:defRPr sz="1600" kern="1200">
          <a:solidFill>
            <a:srgbClr val="3C3C3B"/>
          </a:solidFill>
          <a:latin typeface="Source Sans Pro"/>
          <a:ea typeface="+mn-ea"/>
          <a:cs typeface="Source Sans Pro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C3729"/>
        </a:buClr>
        <a:buFont typeface="Arial" panose="020B0604020202020204" pitchFamily="34" charset="0"/>
        <a:buChar char="•"/>
        <a:defRPr sz="1600" kern="1200">
          <a:solidFill>
            <a:srgbClr val="3C3C3B"/>
          </a:solidFill>
          <a:latin typeface="Source Sans Pro"/>
          <a:ea typeface="+mn-ea"/>
          <a:cs typeface="Source Sans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Social </a:t>
            </a:r>
            <a:r>
              <a:rPr lang="en-GB" dirty="0"/>
              <a:t>dialogue and cooperation – how to establish trust between the </a:t>
            </a:r>
            <a:r>
              <a:rPr lang="en-GB" dirty="0" smtClean="0"/>
              <a:t>partners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role and importance of trade </a:t>
            </a:r>
            <a:r>
              <a:rPr lang="en-GB" dirty="0" smtClean="0"/>
              <a:t>unions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586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96012" y="850392"/>
            <a:ext cx="4382262" cy="41353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5" name="Likebent trekant 4"/>
          <p:cNvSpPr/>
          <p:nvPr/>
        </p:nvSpPr>
        <p:spPr>
          <a:xfrm>
            <a:off x="500634" y="1261872"/>
            <a:ext cx="3518154" cy="2606433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6" name="TekstSylinder 5"/>
          <p:cNvSpPr txBox="1"/>
          <p:nvPr/>
        </p:nvSpPr>
        <p:spPr>
          <a:xfrm>
            <a:off x="1642491" y="1564217"/>
            <a:ext cx="12698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50" dirty="0"/>
              <a:t>The </a:t>
            </a:r>
            <a:r>
              <a:rPr lang="nb-NO" sz="1350" dirty="0" err="1"/>
              <a:t>government</a:t>
            </a:r>
            <a:endParaRPr lang="nb-NO" sz="135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694944" y="3420646"/>
            <a:ext cx="12230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dirty="0" err="1"/>
              <a:t>Employers</a:t>
            </a:r>
            <a:r>
              <a:rPr lang="nb-NO" sz="1350" dirty="0"/>
              <a:t> </a:t>
            </a:r>
            <a:r>
              <a:rPr lang="nb-NO" sz="1350" dirty="0" err="1" smtClean="0"/>
              <a:t>organisations</a:t>
            </a:r>
            <a:endParaRPr lang="nb-NO" sz="1350" dirty="0"/>
          </a:p>
        </p:txBody>
      </p:sp>
      <p:sp>
        <p:nvSpPr>
          <p:cNvPr id="8" name="TekstSylinder 7"/>
          <p:cNvSpPr txBox="1"/>
          <p:nvPr/>
        </p:nvSpPr>
        <p:spPr>
          <a:xfrm>
            <a:off x="1306449" y="2617997"/>
            <a:ext cx="198882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dirty="0" err="1"/>
              <a:t>Tripartite</a:t>
            </a:r>
            <a:r>
              <a:rPr lang="nb-NO" sz="1350" dirty="0"/>
              <a:t> </a:t>
            </a:r>
            <a:r>
              <a:rPr lang="nb-NO" sz="1350" dirty="0" err="1"/>
              <a:t>cooperation</a:t>
            </a:r>
            <a:endParaRPr lang="nb-NO" sz="135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1697355" y="932166"/>
            <a:ext cx="198882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dirty="0" err="1"/>
              <a:t>Social</a:t>
            </a:r>
            <a:r>
              <a:rPr lang="nb-NO" sz="1350" dirty="0"/>
              <a:t> </a:t>
            </a:r>
            <a:r>
              <a:rPr lang="nb-NO" sz="1350" dirty="0" err="1" smtClean="0"/>
              <a:t>dialogue</a:t>
            </a:r>
            <a:endParaRPr lang="nb-NO" sz="135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2775204" y="3466721"/>
            <a:ext cx="198882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dirty="0"/>
              <a:t>Trade unions</a:t>
            </a:r>
          </a:p>
        </p:txBody>
      </p:sp>
      <p:sp>
        <p:nvSpPr>
          <p:cNvPr id="11" name="Plassholder for innhold 2"/>
          <p:cNvSpPr>
            <a:spLocks noGrp="1"/>
          </p:cNvSpPr>
          <p:nvPr/>
        </p:nvSpPr>
        <p:spPr>
          <a:xfrm>
            <a:off x="4882896" y="883847"/>
            <a:ext cx="3996444" cy="383442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342000" defTabSz="457200"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800" u="sng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Social </a:t>
            </a:r>
            <a:r>
              <a:rPr lang="en-GB" sz="1800" u="sng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dialogue</a:t>
            </a:r>
            <a:r>
              <a:rPr lang="en-GB" sz="1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: a broad concept, including the whole dialogue between groups in a society, including NGOs, the church </a:t>
            </a:r>
            <a:r>
              <a:rPr lang="en-GB" sz="1800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etc.</a:t>
            </a:r>
          </a:p>
          <a:p>
            <a:pPr lvl="0" indent="-342000" defTabSz="457200"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800" u="sng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Tripartite cooperation</a:t>
            </a:r>
            <a:r>
              <a:rPr lang="en-GB" sz="1800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: </a:t>
            </a:r>
            <a:r>
              <a:rPr lang="en-GB" sz="1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a specific concept including, the </a:t>
            </a:r>
            <a:r>
              <a:rPr lang="en-GB" sz="1800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employers’ organisations</a:t>
            </a:r>
            <a:r>
              <a:rPr lang="en-GB" sz="1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, the trade unions and the </a:t>
            </a:r>
            <a:r>
              <a:rPr lang="en-GB" sz="1800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state/government.</a:t>
            </a:r>
          </a:p>
          <a:p>
            <a:pPr lvl="0" indent="-342000" defTabSz="457200"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800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Tripartite </a:t>
            </a:r>
            <a:r>
              <a:rPr lang="en-GB" sz="18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cooperation builds trust among the participants. </a:t>
            </a:r>
          </a:p>
          <a:p>
            <a:endParaRPr lang="en-GB" sz="2100" dirty="0">
              <a:latin typeface="Times New Roman"/>
              <a:cs typeface="Times New Roman"/>
            </a:endParaRPr>
          </a:p>
          <a:p>
            <a:endParaRPr lang="en-GB" sz="2100" u="sng" dirty="0">
              <a:latin typeface="Times New Roman"/>
              <a:cs typeface="Times New Roman"/>
            </a:endParaRPr>
          </a:p>
        </p:txBody>
      </p:sp>
      <p:sp>
        <p:nvSpPr>
          <p:cNvPr id="2" name="TekstSylinder 1"/>
          <p:cNvSpPr txBox="1"/>
          <p:nvPr/>
        </p:nvSpPr>
        <p:spPr>
          <a:xfrm>
            <a:off x="1780795" y="185805"/>
            <a:ext cx="3588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Social dialogue and cooperation </a:t>
            </a:r>
            <a:endParaRPr lang="nb-NO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3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588385" y="318234"/>
            <a:ext cx="7967232" cy="8572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Building trust when working </a:t>
            </a:r>
            <a:r>
              <a:rPr lang="en-GB" dirty="0"/>
              <a:t>for common goals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97853" y="1247996"/>
            <a:ext cx="4593265" cy="2850013"/>
          </a:xfrm>
        </p:spPr>
        <p:txBody>
          <a:bodyPr>
            <a:normAutofit fontScale="85000" lnSpcReduction="10000"/>
          </a:bodyPr>
          <a:lstStyle/>
          <a:p>
            <a:pPr marL="900" indent="0">
              <a:buNone/>
            </a:pPr>
            <a:r>
              <a:rPr lang="en-GB" b="1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Employers perspective:</a:t>
            </a:r>
          </a:p>
          <a:p>
            <a:r>
              <a:rPr lang="en-GB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Workers</a:t>
            </a:r>
            <a:r>
              <a:rPr lang="en-GB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: most valuable  resource for employers</a:t>
            </a:r>
          </a:p>
          <a:p>
            <a:r>
              <a:rPr lang="en-GB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Decent work and salaries mean more satisfied workers</a:t>
            </a:r>
          </a:p>
          <a:p>
            <a:r>
              <a:rPr lang="en-GB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Satisfied workers may mean  increased productivity</a:t>
            </a:r>
          </a:p>
          <a:p>
            <a:r>
              <a:rPr lang="en-GB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New roles for employers: empowering and motivating highly qualified workers – not mainly controlling</a:t>
            </a:r>
          </a:p>
          <a:p>
            <a:r>
              <a:rPr lang="en-GB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Change of employers’ attitude</a:t>
            </a:r>
          </a:p>
          <a:p>
            <a:r>
              <a:rPr lang="en-GB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Mutual trust</a:t>
            </a:r>
          </a:p>
          <a:p>
            <a:endParaRPr lang="en-GB" dirty="0" smtClean="0">
              <a:latin typeface="Times New Roman"/>
              <a:cs typeface="Times New Roman"/>
            </a:endParaRPr>
          </a:p>
          <a:p>
            <a:endParaRPr lang="en-GB" dirty="0" smtClean="0">
              <a:latin typeface="Times New Roman"/>
              <a:cs typeface="Times New Roman"/>
            </a:endParaRPr>
          </a:p>
          <a:p>
            <a:endParaRPr lang="nb-NO" dirty="0"/>
          </a:p>
        </p:txBody>
      </p:sp>
      <p:sp>
        <p:nvSpPr>
          <p:cNvPr id="25" name="TekstSylinder 24"/>
          <p:cNvSpPr txBox="1"/>
          <p:nvPr/>
        </p:nvSpPr>
        <p:spPr>
          <a:xfrm>
            <a:off x="5231148" y="1392378"/>
            <a:ext cx="3721394" cy="3477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26" name="TekstSylinder 25"/>
          <p:cNvSpPr txBox="1"/>
          <p:nvPr/>
        </p:nvSpPr>
        <p:spPr>
          <a:xfrm>
            <a:off x="4743880" y="1217235"/>
            <a:ext cx="4208662" cy="320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  <a:spcAft>
                <a:spcPts val="600"/>
              </a:spcAft>
              <a:buClr>
                <a:srgbClr val="FC3729"/>
              </a:buClr>
              <a:buSzPct val="100000"/>
            </a:pPr>
            <a:r>
              <a:rPr lang="en-GB" sz="1400" b="1" dirty="0" smtClean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Employees perspective:</a:t>
            </a:r>
            <a:endParaRPr lang="en-GB" sz="1400" b="1" dirty="0">
              <a:solidFill>
                <a:srgbClr val="3C3C3B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/>
            </a:endParaRPr>
          </a:p>
          <a:p>
            <a:pPr marL="342900" lvl="0" indent="-342000">
              <a:spcBef>
                <a:spcPct val="20000"/>
              </a:spcBef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400" dirty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Close to clients </a:t>
            </a:r>
            <a:r>
              <a:rPr lang="en-GB" sz="1400" dirty="0" smtClean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(close </a:t>
            </a:r>
            <a:r>
              <a:rPr lang="en-GB" sz="1400" dirty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to production)</a:t>
            </a:r>
          </a:p>
          <a:p>
            <a:pPr marL="342900" lvl="0" indent="-342000">
              <a:spcBef>
                <a:spcPct val="20000"/>
              </a:spcBef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400" dirty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Knowledge, also tacit knowledge</a:t>
            </a:r>
          </a:p>
          <a:p>
            <a:pPr marL="342900" lvl="0" indent="-342000">
              <a:spcBef>
                <a:spcPct val="20000"/>
              </a:spcBef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400" dirty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Willing and able employees,  fundamental for innovation and development</a:t>
            </a:r>
          </a:p>
          <a:p>
            <a:pPr marL="342900" lvl="0" indent="-342000">
              <a:spcBef>
                <a:spcPct val="20000"/>
              </a:spcBef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400" dirty="0" smtClean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Empowerment and trust increase </a:t>
            </a:r>
            <a:r>
              <a:rPr lang="en-GB" sz="1400" dirty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productivity</a:t>
            </a:r>
          </a:p>
          <a:p>
            <a:pPr marL="342900" lvl="0" indent="-342000">
              <a:spcBef>
                <a:spcPct val="20000"/>
              </a:spcBef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400" dirty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Engaged </a:t>
            </a:r>
            <a:r>
              <a:rPr lang="en-GB" sz="1400" dirty="0" smtClean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employees:</a:t>
            </a:r>
          </a:p>
          <a:p>
            <a:pPr marL="800100" lvl="1" indent="-342000">
              <a:spcBef>
                <a:spcPct val="20000"/>
              </a:spcBef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400" dirty="0" smtClean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 </a:t>
            </a:r>
            <a:r>
              <a:rPr lang="en-GB" sz="1400" dirty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make good </a:t>
            </a:r>
            <a:r>
              <a:rPr lang="en-GB" sz="1400" dirty="0" smtClean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decisions</a:t>
            </a:r>
          </a:p>
          <a:p>
            <a:pPr marL="800100" lvl="1" indent="-342000">
              <a:spcBef>
                <a:spcPct val="20000"/>
              </a:spcBef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400" dirty="0" smtClean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act </a:t>
            </a:r>
            <a:r>
              <a:rPr lang="en-GB" sz="1400" dirty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for the common good </a:t>
            </a:r>
            <a:endParaRPr lang="en-GB" sz="1400" dirty="0" smtClean="0">
              <a:solidFill>
                <a:srgbClr val="3C3C3B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/>
            </a:endParaRPr>
          </a:p>
          <a:p>
            <a:pPr marL="800100" lvl="1" indent="-342000">
              <a:spcBef>
                <a:spcPct val="20000"/>
              </a:spcBef>
              <a:spcAft>
                <a:spcPts val="600"/>
              </a:spcAft>
              <a:buClr>
                <a:srgbClr val="FC3729"/>
              </a:buClr>
              <a:buSzPct val="100000"/>
              <a:buFont typeface="Source Sans Pro" panose="020B0503030403020204" pitchFamily="34" charset="0"/>
              <a:buChar char="→"/>
            </a:pPr>
            <a:r>
              <a:rPr lang="en-GB" sz="1400" dirty="0" smtClean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 are </a:t>
            </a:r>
            <a:r>
              <a:rPr lang="en-GB" sz="1400" dirty="0">
                <a:solidFill>
                  <a:srgbClr val="3C3C3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not only in it for the money</a:t>
            </a:r>
          </a:p>
        </p:txBody>
      </p:sp>
    </p:spTree>
    <p:extLst>
      <p:ext uri="{BB962C8B-B14F-4D97-AF65-F5344CB8AC3E}">
        <p14:creationId xmlns:p14="http://schemas.microsoft.com/office/powerpoint/2010/main" val="126865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8385" y="545112"/>
            <a:ext cx="5642294" cy="8572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Social dialogue – all parties benefit</a:t>
            </a:r>
            <a:endParaRPr lang="en-GB" dirty="0"/>
          </a:p>
        </p:txBody>
      </p:sp>
      <p:sp>
        <p:nvSpPr>
          <p:cNvPr id="4" name="Plassholder for innhold 2"/>
          <p:cNvSpPr>
            <a:spLocks noGrp="1"/>
          </p:cNvSpPr>
          <p:nvPr>
            <p:ph idx="4294967295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Tripartite dialogue is not	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An unnecessary (and wasted) exercise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A luxury for rich </a:t>
            </a:r>
            <a:r>
              <a:rPr lang="en-GB" sz="2000" dirty="0" smtClean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countries </a:t>
            </a: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only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Irrelevant in situation of crisis</a:t>
            </a:r>
          </a:p>
          <a:p>
            <a:pPr marL="0" indent="0">
              <a:buNone/>
            </a:pPr>
            <a:endParaRPr lang="en-GB" sz="2000" dirty="0">
              <a:latin typeface="Source Sans Pro" panose="020B0503030403020204" pitchFamily="34" charset="0"/>
              <a:ea typeface="Source Sans Pro" panose="020B0503030403020204" pitchFamily="34" charset="0"/>
              <a:cs typeface="Times New Roman"/>
            </a:endParaRPr>
          </a:p>
          <a:p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Tripartite dialogue represents substantial economic advantages: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For workers: more jobs, influence and higher salary 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For employers: higher productivity, better public services </a:t>
            </a:r>
          </a:p>
          <a:p>
            <a:pPr lvl="1">
              <a:lnSpc>
                <a:spcPct val="80000"/>
              </a:lnSpc>
            </a:pPr>
            <a:r>
              <a:rPr lang="en-GB" sz="2000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For society: higher employment, tax incomes, birth rates, less conflicts</a:t>
            </a:r>
          </a:p>
        </p:txBody>
      </p:sp>
    </p:spTree>
    <p:extLst>
      <p:ext uri="{BB962C8B-B14F-4D97-AF65-F5344CB8AC3E}">
        <p14:creationId xmlns:p14="http://schemas.microsoft.com/office/powerpoint/2010/main" val="13079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rgbClr val="B1B0B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agforbundet_ppt-mal.potx" id="{8B0AFCAB-A2B0-4818-86C8-AB442E244C73}" vid="{3DDFC00A-10E2-4EAF-9408-04F5178AC25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Fagforbundet_ppt-mal</Template>
  <TotalTime>105</TotalTime>
  <Words>201</Words>
  <Application>Microsoft Office PowerPoint</Application>
  <PresentationFormat>Skjermfremvisning (16:9)</PresentationFormat>
  <Paragraphs>40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Source Sans Pro</vt:lpstr>
      <vt:lpstr>Times New Roman</vt:lpstr>
      <vt:lpstr>Office-tema</vt:lpstr>
      <vt:lpstr>Social dialogue and cooperation – how to establish trust between the partners </vt:lpstr>
      <vt:lpstr>PowerPoint-presentasjon</vt:lpstr>
      <vt:lpstr>Building trust when working for common goals </vt:lpstr>
      <vt:lpstr>Social dialogue – all parties benefit</vt:lpstr>
    </vt:vector>
  </TitlesOfParts>
  <Company>Fagforbundet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</dc:title>
  <dc:creator>Hansen, Nils Fredrik</dc:creator>
  <cp:lastModifiedBy>Pettersen, Bjørn</cp:lastModifiedBy>
  <cp:revision>10</cp:revision>
  <dcterms:created xsi:type="dcterms:W3CDTF">2018-08-31T12:02:36Z</dcterms:created>
  <dcterms:modified xsi:type="dcterms:W3CDTF">2020-04-20T12:08:23Z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